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300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hoDrkElkig74/nc4GILGe2ScZv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33795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e4e9ec2d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e4e9ec2d5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43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375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1be9db1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1be9db1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11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b1845f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b1845f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700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b1845fef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b1845fef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060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81be9db1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81be9db1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071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e4e9ec2d5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e4e9ec2d5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24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e4e9ec2d5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e4e9ec2d5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204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91fbfcd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91fbfcd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01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2eb8b52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2eb8b52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488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39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051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e4e9ec2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e4e9ec2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587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e4e9ec2d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e4e9ec2d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902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3120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65465131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565465131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364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655df19c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5655df19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7173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917a122d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5917a122d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248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917a122d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5917a122d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0139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917a122d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15917a122d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136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dd5d25e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5dd5d25e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364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dd5d25e0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15dd5d25e0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631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2bb492c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2bb492c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352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dd5d25e0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5dd5d25e0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3194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dd5d25e0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15dd5d25e0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666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dd5d25e0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5dd5d25e0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418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dd5d25e0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5dd5d25e0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515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dd5d25e0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15dd5d25e0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9691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dd5d25e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15dd5d25e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690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5dd5d25e0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15dd5d25e0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4624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dd5d25e0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15dd5d25e0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314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818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561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07124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593b6d2d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593b6d2d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7518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998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5a5ac498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5a5ac4985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8921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739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81be9db1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81be9db1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975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3a8a4fb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3a8a4fb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704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3a8a4fb1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3a8a4fb1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234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e4e9ec2d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e4e9ec2d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91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553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7" descr="Brickwork-HD-R1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7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 extrusionOk="0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01600" dist="152400" dir="438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7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 extrusionOk="0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5C06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0" name="Google Shape;20;p17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 extrusionOk="0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5C060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21" name="Google Shape;21;p17"/>
          <p:cNvSpPr/>
          <p:nvPr/>
        </p:nvSpPr>
        <p:spPr>
          <a:xfrm rot="-18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 extrusionOk="0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w="825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ctrTitle"/>
          </p:nvPr>
        </p:nvSpPr>
        <p:spPr>
          <a:xfrm rot="-180000">
            <a:off x="891201" y="662656"/>
            <a:ext cx="9755187" cy="27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Impact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 rot="-180000">
            <a:off x="983062" y="3505209"/>
            <a:ext cx="9755187" cy="55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8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 rot="-180000">
            <a:off x="4948541" y="4578463"/>
            <a:ext cx="6143653" cy="116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5C0607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 rot="-180000">
            <a:off x="-5560" y="4883024"/>
            <a:ext cx="4047239" cy="119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 rot="-180000">
            <a:off x="9851758" y="3832648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lvl="1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0" lvl="2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0" lvl="3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0" lvl="4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0" lvl="5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0" lvl="6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0" lvl="7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0" lvl="8" indent="0" algn="ctr">
              <a:spcBef>
                <a:spcPts val="0"/>
              </a:spcBef>
              <a:buNone/>
              <a:defRPr sz="2400" b="0" i="0" u="none" strike="noStrike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7"/>
          <p:cNvSpPr/>
          <p:nvPr/>
        </p:nvSpPr>
        <p:spPr>
          <a:xfrm rot="-18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я фотография с подписью">
  <p:cSld name="Панорамная фотография с подписью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mpac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>
            <a:spLocks noGrp="1"/>
          </p:cNvSpPr>
          <p:nvPr>
            <p:ph type="pic" idx="2"/>
          </p:nvPr>
        </p:nvSpPr>
        <p:spPr>
          <a:xfrm>
            <a:off x="685801" y="685799"/>
            <a:ext cx="10392513" cy="3194903"/>
          </a:xfrm>
          <a:prstGeom prst="rect">
            <a:avLst/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685780" y="4702923"/>
            <a:ext cx="1039472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пись">
  <p:cSld name="Заголовок и подпись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body" idx="1"/>
          </p:nvPr>
        </p:nvSpPr>
        <p:spPr>
          <a:xfrm>
            <a:off x="685779" y="4106333"/>
            <a:ext cx="10394729" cy="127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с подписью">
  <p:cSld name="Цитата с подписью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 txBox="1"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body" idx="1"/>
          </p:nvPr>
        </p:nvSpPr>
        <p:spPr>
          <a:xfrm>
            <a:off x="1550264" y="3610032"/>
            <a:ext cx="8667956" cy="37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28"/>
          <p:cNvSpPr txBox="1">
            <a:spLocks noGrp="1"/>
          </p:cNvSpPr>
          <p:nvPr>
            <p:ph type="body" idx="2"/>
          </p:nvPr>
        </p:nvSpPr>
        <p:spPr>
          <a:xfrm>
            <a:off x="685801" y="4106334"/>
            <a:ext cx="10396882" cy="126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28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28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lang="en-US" sz="8000" b="0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/>
          </a:p>
        </p:txBody>
      </p:sp>
      <p:sp>
        <p:nvSpPr>
          <p:cNvPr id="100" name="Google Shape;100;p28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lang="en-US" sz="8000" b="0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body" idx="1"/>
          </p:nvPr>
        </p:nvSpPr>
        <p:spPr>
          <a:xfrm>
            <a:off x="685800" y="4247468"/>
            <a:ext cx="10394707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ри колонки">
  <p:cSld name="Три колонки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2"/>
          </p:nvPr>
        </p:nvSpPr>
        <p:spPr>
          <a:xfrm>
            <a:off x="685802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3"/>
          </p:nvPr>
        </p:nvSpPr>
        <p:spPr>
          <a:xfrm>
            <a:off x="423462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4"/>
          </p:nvPr>
        </p:nvSpPr>
        <p:spPr>
          <a:xfrm>
            <a:off x="4234621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body" idx="5"/>
          </p:nvPr>
        </p:nvSpPr>
        <p:spPr>
          <a:xfrm>
            <a:off x="7770380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body" idx="6"/>
          </p:nvPr>
        </p:nvSpPr>
        <p:spPr>
          <a:xfrm>
            <a:off x="7770380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олбец с тремя рисунками">
  <p:cSld name="Столбец с тремя рисунками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31"/>
          <p:cNvSpPr>
            <a:spLocks noGrp="1"/>
          </p:cNvSpPr>
          <p:nvPr>
            <p:ph type="pic" idx="2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" name="Google Shape;122;p31"/>
          <p:cNvSpPr txBox="1">
            <a:spLocks noGrp="1"/>
          </p:cNvSpPr>
          <p:nvPr>
            <p:ph type="body" idx="3"/>
          </p:nvPr>
        </p:nvSpPr>
        <p:spPr>
          <a:xfrm>
            <a:off x="691840" y="4389287"/>
            <a:ext cx="3310128" cy="98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body" idx="4"/>
          </p:nvPr>
        </p:nvSpPr>
        <p:spPr>
          <a:xfrm>
            <a:off x="423741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1"/>
          <p:cNvSpPr>
            <a:spLocks noGrp="1"/>
          </p:cNvSpPr>
          <p:nvPr>
            <p:ph type="pic" idx="5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" name="Google Shape;125;p31"/>
          <p:cNvSpPr txBox="1">
            <a:spLocks noGrp="1"/>
          </p:cNvSpPr>
          <p:nvPr>
            <p:ph type="body" idx="6"/>
          </p:nvPr>
        </p:nvSpPr>
        <p:spPr>
          <a:xfrm>
            <a:off x="4235999" y="4389286"/>
            <a:ext cx="3310128" cy="9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body" idx="7"/>
          </p:nvPr>
        </p:nvSpPr>
        <p:spPr>
          <a:xfrm>
            <a:off x="7768944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22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31"/>
          <p:cNvSpPr>
            <a:spLocks noGrp="1"/>
          </p:cNvSpPr>
          <p:nvPr>
            <p:ph type="pic" idx="8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" name="Google Shape;128;p31"/>
          <p:cNvSpPr txBox="1">
            <a:spLocks noGrp="1"/>
          </p:cNvSpPr>
          <p:nvPr>
            <p:ph type="body" idx="9"/>
          </p:nvPr>
        </p:nvSpPr>
        <p:spPr>
          <a:xfrm>
            <a:off x="7768819" y="4389284"/>
            <a:ext cx="3310128" cy="98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1"/>
          </p:nvPr>
        </p:nvSpPr>
        <p:spPr>
          <a:xfrm rot="5400000">
            <a:off x="4227559" y="-1478362"/>
            <a:ext cx="3311190" cy="1039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 rot="5400000">
            <a:off x="7603792" y="1897870"/>
            <a:ext cx="4688785" cy="226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 rot="5400000">
            <a:off x="2293623" y="-922023"/>
            <a:ext cx="4688785" cy="79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5088714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5993971" y="2063396"/>
            <a:ext cx="5086538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sz="26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685802" y="2861733"/>
            <a:ext cx="5088712" cy="251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6218191" y="2063396"/>
            <a:ext cx="4864491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sz="26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5993969" y="2861733"/>
            <a:ext cx="5088713" cy="251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5046132" y="685800"/>
            <a:ext cx="6034375" cy="468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148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marL="914400" lvl="1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marL="1371600" lvl="2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marL="1828800" lvl="3" indent="-41148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marL="2286000" lvl="4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marL="2743200" lvl="5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marL="3200400" lvl="6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marL="3657600" lvl="7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marL="4114800" lvl="8" indent="-41147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693642" y="2709052"/>
            <a:ext cx="4126861" cy="266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>
            <a:spLocks noGrp="1"/>
          </p:cNvSpPr>
          <p:nvPr>
            <p:ph type="pic" idx="2"/>
          </p:nvPr>
        </p:nvSpPr>
        <p:spPr>
          <a:xfrm>
            <a:off x="7482362" y="0"/>
            <a:ext cx="3598146" cy="5071533"/>
          </a:xfrm>
          <a:prstGeom prst="rect">
            <a:avLst/>
          </a:prstGeom>
          <a:noFill/>
          <a:ln w="57150" cap="flat" cmpd="thinThick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685801" y="2709052"/>
            <a:ext cx="6345301" cy="236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6" descr="Brickwork-HD-R1a.jp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6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>
          <p:nvSpPr>
            <p:cNvPr id="8" name="Google Shape;8;p16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98425" dist="76200" dir="4380000" algn="tl" rotWithShape="0">
                <a:srgbClr val="000000">
                  <a:alpha val="6784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6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 extrusionOk="0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w="825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10" name="Google Shape;10;p16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4000">
                  <a:schemeClr val="accent1"/>
                </a:gs>
                <a:gs pos="100000">
                  <a:srgbClr val="5C060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sz="5400" b="0" i="0" u="none" strike="noStrike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31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41148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1371600" marR="0" lvl="2" indent="-3911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1828800" marR="0" lvl="3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2286000" marR="0" lvl="4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2743200" marR="0" lvl="5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3200400" marR="0" lvl="6" indent="-37083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3657600" marR="0" lvl="7" indent="-370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4114800" marR="0" lvl="8" indent="-37084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ft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marR="0" lvl="1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0" marR="0" lvl="2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0" marR="0" lvl="3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0" marR="0" lvl="4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0" marR="0" lvl="5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0" marR="0" lvl="6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0" marR="0" lvl="7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0" marR="0" lvl="8" indent="0" algn="ctr" rtl="0">
              <a:spcBef>
                <a:spcPts val="0"/>
              </a:spcBef>
              <a:buNone/>
              <a:defRPr sz="3200" b="0" i="0" u="none" strike="noStrike" cap="none">
                <a:solidFill>
                  <a:srgbClr val="5C0607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e4e9ec2d5_7_0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00" cy="11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fe4e9ec2d5_7_0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4700" cy="331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fe4e9ec2d5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"/>
          <p:cNvSpPr txBox="1">
            <a:spLocks noGrp="1"/>
          </p:cNvSpPr>
          <p:nvPr>
            <p:ph type="title"/>
          </p:nvPr>
        </p:nvSpPr>
        <p:spPr>
          <a:xfrm>
            <a:off x="685801" y="385591"/>
            <a:ext cx="10396882" cy="72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en-US"/>
              <a:t>                        TYPES OF VARIABLES</a:t>
            </a:r>
            <a:endParaRPr/>
          </a:p>
        </p:txBody>
      </p:sp>
      <p:pic>
        <p:nvPicPr>
          <p:cNvPr id="211" name="Google Shape;21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5" y="989875"/>
            <a:ext cx="11428421" cy="50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"/>
          <p:cNvSpPr txBox="1"/>
          <p:nvPr/>
        </p:nvSpPr>
        <p:spPr>
          <a:xfrm>
            <a:off x="-3009325" y="1473950"/>
            <a:ext cx="97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81be9db1a_0_5"/>
          <p:cNvSpPr txBox="1">
            <a:spLocks noGrp="1"/>
          </p:cNvSpPr>
          <p:nvPr>
            <p:ph type="title"/>
          </p:nvPr>
        </p:nvSpPr>
        <p:spPr>
          <a:xfrm>
            <a:off x="747126" y="317300"/>
            <a:ext cx="10396800" cy="11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MISSING DATA</a:t>
            </a:r>
            <a:endParaRPr/>
          </a:p>
        </p:txBody>
      </p:sp>
      <p:pic>
        <p:nvPicPr>
          <p:cNvPr id="218" name="Google Shape;218;g1481be9db1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00" y="1384391"/>
            <a:ext cx="10396799" cy="4089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4b1845fef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5" y="470825"/>
            <a:ext cx="11425277" cy="48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14b1845fef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25" y="0"/>
            <a:ext cx="11086526" cy="551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481be9db1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474" y="120325"/>
            <a:ext cx="9416950" cy="542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fe4e9ec2d5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350" y="146000"/>
            <a:ext cx="9437426" cy="542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fe4e9ec2d5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25" y="91400"/>
            <a:ext cx="11291252" cy="543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1591fbfcde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00" y="0"/>
            <a:ext cx="10288123" cy="56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152eb8b520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8025"/>
            <a:ext cx="11395727" cy="45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"/>
          <p:cNvSpPr txBox="1">
            <a:spLocks noGrp="1"/>
          </p:cNvSpPr>
          <p:nvPr>
            <p:ph type="title"/>
          </p:nvPr>
        </p:nvSpPr>
        <p:spPr>
          <a:xfrm>
            <a:off x="685800" y="685801"/>
            <a:ext cx="10396883" cy="129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en-US"/>
              <a:t>         3.MISSING DATA IMPUTATION</a:t>
            </a:r>
            <a:endParaRPr/>
          </a:p>
        </p:txBody>
      </p:sp>
      <p:pic>
        <p:nvPicPr>
          <p:cNvPr id="259" name="Google Shape;25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00" y="1384391"/>
            <a:ext cx="10396799" cy="4089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00" y="1316450"/>
            <a:ext cx="1555850" cy="4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050" y="1316449"/>
            <a:ext cx="1707177" cy="4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4475" y="1316449"/>
            <a:ext cx="1707177" cy="4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4550" y="1316449"/>
            <a:ext cx="1707177" cy="4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4725"/>
            <a:ext cx="11791673" cy="596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e4e9ec2d5_0_0"/>
          <p:cNvSpPr txBox="1">
            <a:spLocks noGrp="1"/>
          </p:cNvSpPr>
          <p:nvPr>
            <p:ph type="title"/>
          </p:nvPr>
        </p:nvSpPr>
        <p:spPr>
          <a:xfrm>
            <a:off x="589551" y="187100"/>
            <a:ext cx="10396800" cy="11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Missing Data Imputation</a:t>
            </a:r>
            <a:endParaRPr/>
          </a:p>
        </p:txBody>
      </p:sp>
      <p:pic>
        <p:nvPicPr>
          <p:cNvPr id="265" name="Google Shape;265;gfe4e9ec2d5_0_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850" y="1379412"/>
            <a:ext cx="7543200" cy="40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e4e9ec2d5_5_0"/>
          <p:cNvSpPr txBox="1">
            <a:spLocks noGrp="1"/>
          </p:cNvSpPr>
          <p:nvPr>
            <p:ph type="title"/>
          </p:nvPr>
        </p:nvSpPr>
        <p:spPr>
          <a:xfrm>
            <a:off x="589551" y="187100"/>
            <a:ext cx="10396800" cy="11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Missing Data Imputation</a:t>
            </a:r>
            <a:endParaRPr/>
          </a:p>
        </p:txBody>
      </p:sp>
      <p:pic>
        <p:nvPicPr>
          <p:cNvPr id="271" name="Google Shape;271;gfe4e9ec2d5_5_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50" y="1253275"/>
            <a:ext cx="8432499" cy="42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   3.Missing Data Imputation</a:t>
            </a:r>
            <a:endParaRPr/>
          </a:p>
        </p:txBody>
      </p:sp>
      <p:sp>
        <p:nvSpPr>
          <p:cNvPr id="277" name="Google Shape;277;p7"/>
          <p:cNvSpPr/>
          <p:nvPr/>
        </p:nvSpPr>
        <p:spPr>
          <a:xfrm>
            <a:off x="1481798" y="2000994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7"/>
          <p:cNvSpPr txBox="1"/>
          <p:nvPr/>
        </p:nvSpPr>
        <p:spPr>
          <a:xfrm>
            <a:off x="1385546" y="2000994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Numerical</a:t>
            </a:r>
            <a:endParaRPr sz="1600" b="0" i="0" u="none" strike="noStrike" cap="none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9" name="Google Shape;279;p7"/>
          <p:cNvSpPr/>
          <p:nvPr/>
        </p:nvSpPr>
        <p:spPr>
          <a:xfrm>
            <a:off x="1481800" y="3863125"/>
            <a:ext cx="3167100" cy="1295700"/>
          </a:xfrm>
          <a:prstGeom prst="rect">
            <a:avLst/>
          </a:prstGeom>
          <a:solidFill>
            <a:srgbClr val="E4CACA">
              <a:alpha val="89803"/>
            </a:srgbClr>
          </a:solidFill>
          <a:ln w="19050" cap="flat" cmpd="sng">
            <a:solidFill>
              <a:srgbClr val="E4CACA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"/>
          <p:cNvSpPr txBox="1"/>
          <p:nvPr/>
        </p:nvSpPr>
        <p:spPr>
          <a:xfrm>
            <a:off x="1481800" y="3863325"/>
            <a:ext cx="31671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5" tIns="85325" rIns="113775" bIns="128000" anchor="t" anchorCtr="0">
            <a:noAutofit/>
          </a:bodyPr>
          <a:lstStyle/>
          <a:p>
            <a:pPr marL="457200" marR="0" lvl="0" indent="4572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KNN Imputation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Mean, Median Imputation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Random Sample Imputation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7"/>
          <p:cNvSpPr/>
          <p:nvPr/>
        </p:nvSpPr>
        <p:spPr>
          <a:xfrm>
            <a:off x="5092419" y="2000994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"/>
          <p:cNvSpPr txBox="1"/>
          <p:nvPr/>
        </p:nvSpPr>
        <p:spPr>
          <a:xfrm>
            <a:off x="5092419" y="2000994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Categorical</a:t>
            </a:r>
            <a:endParaRPr sz="1600" b="0" i="0" u="none" strike="noStrike" cap="none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3" name="Google Shape;283;p7"/>
          <p:cNvSpPr/>
          <p:nvPr/>
        </p:nvSpPr>
        <p:spPr>
          <a:xfrm>
            <a:off x="5092425" y="3863303"/>
            <a:ext cx="3167100" cy="1295700"/>
          </a:xfrm>
          <a:prstGeom prst="rect">
            <a:avLst/>
          </a:prstGeom>
          <a:solidFill>
            <a:srgbClr val="E4CACA">
              <a:alpha val="89803"/>
            </a:srgbClr>
          </a:solidFill>
          <a:ln w="19050" cap="flat" cmpd="sng">
            <a:solidFill>
              <a:srgbClr val="E4CACA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 txBox="1"/>
          <p:nvPr/>
        </p:nvSpPr>
        <p:spPr>
          <a:xfrm>
            <a:off x="5092425" y="3863100"/>
            <a:ext cx="3167100" cy="12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5" tIns="85325" rIns="113775" bIns="128000" anchor="t" anchorCtr="0">
            <a:noAutofit/>
          </a:bodyPr>
          <a:lstStyle/>
          <a:p>
            <a:pPr marL="914400" marR="0" lvl="0" indent="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5" name="Google Shape;285;p7"/>
          <p:cNvCxnSpPr/>
          <p:nvPr/>
        </p:nvCxnSpPr>
        <p:spPr>
          <a:xfrm>
            <a:off x="3062798" y="2772606"/>
            <a:ext cx="5100" cy="10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7"/>
          <p:cNvCxnSpPr/>
          <p:nvPr/>
        </p:nvCxnSpPr>
        <p:spPr>
          <a:xfrm>
            <a:off x="6725973" y="2772706"/>
            <a:ext cx="5100" cy="10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7" name="Google Shape;287;p7"/>
          <p:cNvSpPr txBox="1"/>
          <p:nvPr/>
        </p:nvSpPr>
        <p:spPr>
          <a:xfrm>
            <a:off x="5394575" y="4175050"/>
            <a:ext cx="274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Frequent Category Imputation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Sample Imputation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654651315_0_38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293" name="Google Shape;293;g15654651315_0_38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5654651315_0_38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Numerical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95" name="Google Shape;295;g15654651315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550" y="3000600"/>
            <a:ext cx="3607225" cy="22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5654651315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825" y="3000597"/>
            <a:ext cx="3607225" cy="223615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5654651315_0_38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8" name="Google Shape;298;g15654651315_0_38"/>
          <p:cNvSpPr txBox="1"/>
          <p:nvPr/>
        </p:nvSpPr>
        <p:spPr>
          <a:xfrm>
            <a:off x="2509400" y="2172775"/>
            <a:ext cx="596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Distribution before and after imputation</a:t>
            </a:r>
            <a:endParaRPr sz="2600"/>
          </a:p>
        </p:txBody>
      </p:sp>
      <p:sp>
        <p:nvSpPr>
          <p:cNvPr id="299" name="Google Shape;299;g15654651315_0_38"/>
          <p:cNvSpPr/>
          <p:nvPr/>
        </p:nvSpPr>
        <p:spPr>
          <a:xfrm>
            <a:off x="3701600" y="1486275"/>
            <a:ext cx="31671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300" name="Google Shape;300;g15654651315_0_38"/>
          <p:cNvSpPr txBox="1"/>
          <p:nvPr/>
        </p:nvSpPr>
        <p:spPr>
          <a:xfrm>
            <a:off x="4117675" y="1524825"/>
            <a:ext cx="2826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KNN IMPUTATION</a:t>
            </a:r>
            <a:endParaRPr sz="21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655df19c8_0_7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306" name="Google Shape;306;g15655df19c8_0_7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5655df19c8_0_7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Numerical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8" name="Google Shape;308;g15655df19c8_0_7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9" name="Google Shape;309;g15655df19c8_0_7"/>
          <p:cNvSpPr txBox="1"/>
          <p:nvPr/>
        </p:nvSpPr>
        <p:spPr>
          <a:xfrm>
            <a:off x="1726100" y="1964627"/>
            <a:ext cx="238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Before imputation</a:t>
            </a:r>
            <a:endParaRPr sz="1800"/>
          </a:p>
        </p:txBody>
      </p:sp>
      <p:sp>
        <p:nvSpPr>
          <p:cNvPr id="310" name="Google Shape;310;g15655df19c8_0_7"/>
          <p:cNvSpPr txBox="1"/>
          <p:nvPr/>
        </p:nvSpPr>
        <p:spPr>
          <a:xfrm>
            <a:off x="7571850" y="1904688"/>
            <a:ext cx="238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After imputation</a:t>
            </a:r>
            <a:endParaRPr sz="1800"/>
          </a:p>
        </p:txBody>
      </p:sp>
      <p:sp>
        <p:nvSpPr>
          <p:cNvPr id="311" name="Google Shape;311;g15655df19c8_0_7"/>
          <p:cNvSpPr/>
          <p:nvPr/>
        </p:nvSpPr>
        <p:spPr>
          <a:xfrm>
            <a:off x="3980450" y="1319700"/>
            <a:ext cx="30273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312" name="Google Shape;312;g15655df19c8_0_7"/>
          <p:cNvSpPr txBox="1"/>
          <p:nvPr/>
        </p:nvSpPr>
        <p:spPr>
          <a:xfrm>
            <a:off x="3980550" y="1358250"/>
            <a:ext cx="3027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   KNN IMPUTATION</a:t>
            </a:r>
            <a:endParaRPr sz="2100" b="1"/>
          </a:p>
        </p:txBody>
      </p:sp>
      <p:pic>
        <p:nvPicPr>
          <p:cNvPr id="313" name="Google Shape;313;g15655df19c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25" y="2680589"/>
            <a:ext cx="42195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5655df19c8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100" y="2680588"/>
            <a:ext cx="421957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917a122dd_0_4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320" name="Google Shape;320;g15917a122dd_0_4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5917a122dd_0_4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Numerical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2" name="Google Shape;322;g15917a122dd_0_4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3" name="Google Shape;323;g15917a122dd_0_4"/>
          <p:cNvSpPr/>
          <p:nvPr/>
        </p:nvSpPr>
        <p:spPr>
          <a:xfrm>
            <a:off x="3515100" y="150622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324" name="Google Shape;324;g15917a122dd_0_4"/>
          <p:cNvSpPr txBox="1"/>
          <p:nvPr/>
        </p:nvSpPr>
        <p:spPr>
          <a:xfrm>
            <a:off x="3687300" y="1544775"/>
            <a:ext cx="3916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MEAN, MEDIAN IMPUTATION</a:t>
            </a:r>
            <a:endParaRPr sz="2100" b="1"/>
          </a:p>
        </p:txBody>
      </p:sp>
      <p:pic>
        <p:nvPicPr>
          <p:cNvPr id="325" name="Google Shape;325;g15917a122dd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300" y="2561112"/>
            <a:ext cx="3916800" cy="236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5917a122dd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400" y="2578975"/>
            <a:ext cx="3857600" cy="2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917a122dd_0_20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332" name="Google Shape;332;g15917a122dd_0_20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5917a122dd_0_20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Numerical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4" name="Google Shape;334;g15917a122dd_0_20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5" name="Google Shape;335;g15917a122dd_0_20"/>
          <p:cNvSpPr/>
          <p:nvPr/>
        </p:nvSpPr>
        <p:spPr>
          <a:xfrm>
            <a:off x="3515100" y="150622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336" name="Google Shape;336;g15917a122dd_0_20"/>
          <p:cNvSpPr txBox="1"/>
          <p:nvPr/>
        </p:nvSpPr>
        <p:spPr>
          <a:xfrm>
            <a:off x="4065875" y="1544775"/>
            <a:ext cx="316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RANDOM IMPUTATION</a:t>
            </a:r>
            <a:endParaRPr sz="2100" b="1"/>
          </a:p>
        </p:txBody>
      </p:sp>
      <p:pic>
        <p:nvPicPr>
          <p:cNvPr id="337" name="Google Shape;337;g15917a122d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198" y="2406427"/>
            <a:ext cx="4319525" cy="260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5917a122dd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875" y="2406425"/>
            <a:ext cx="4319525" cy="26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917a122dd_0_35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344" name="Google Shape;344;g15917a122dd_0_35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5917a122dd_0_35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Numerical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6" name="Google Shape;346;g15917a122dd_0_35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7" name="Google Shape;347;g15917a122dd_0_35"/>
          <p:cNvSpPr txBox="1"/>
          <p:nvPr/>
        </p:nvSpPr>
        <p:spPr>
          <a:xfrm>
            <a:off x="2380050" y="1439225"/>
            <a:ext cx="7431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Analysis of  boxplots before and after imputation</a:t>
            </a:r>
            <a:endParaRPr sz="2100" b="1"/>
          </a:p>
        </p:txBody>
      </p:sp>
      <p:pic>
        <p:nvPicPr>
          <p:cNvPr id="348" name="Google Shape;348;g15917a122dd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300" y="2162050"/>
            <a:ext cx="370522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5917a122dd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825" y="2162050"/>
            <a:ext cx="370522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dd5d25e00_0_0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355" name="Google Shape;355;g15dd5d25e00_0_0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5dd5d25e00_0_0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Categories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7" name="Google Shape;357;g15dd5d25e00_0_0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8" name="Google Shape;358;g15dd5d25e00_0_0"/>
          <p:cNvSpPr/>
          <p:nvPr/>
        </p:nvSpPr>
        <p:spPr>
          <a:xfrm>
            <a:off x="3515100" y="150622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359" name="Google Shape;359;g15dd5d25e00_0_0"/>
          <p:cNvSpPr txBox="1"/>
          <p:nvPr/>
        </p:nvSpPr>
        <p:spPr>
          <a:xfrm>
            <a:off x="3871200" y="1555325"/>
            <a:ext cx="3549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FREQUENT IMPUTATION</a:t>
            </a:r>
            <a:endParaRPr sz="2100" b="1"/>
          </a:p>
        </p:txBody>
      </p:sp>
      <p:pic>
        <p:nvPicPr>
          <p:cNvPr id="360" name="Google Shape;360;g15dd5d25e0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00" y="2587975"/>
            <a:ext cx="3705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5dd5d25e0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325" y="2587975"/>
            <a:ext cx="3705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5dd5d25e0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0950" y="2587975"/>
            <a:ext cx="37052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dd5d25e00_0_16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368" name="Google Shape;368;g15dd5d25e00_0_16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5dd5d25e00_0_16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Categories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0" name="Google Shape;370;g15dd5d25e00_0_16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1" name="Google Shape;371;g15dd5d25e00_0_16"/>
          <p:cNvSpPr/>
          <p:nvPr/>
        </p:nvSpPr>
        <p:spPr>
          <a:xfrm>
            <a:off x="3515100" y="150622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372" name="Google Shape;372;g15dd5d25e00_0_16"/>
          <p:cNvSpPr txBox="1"/>
          <p:nvPr/>
        </p:nvSpPr>
        <p:spPr>
          <a:xfrm>
            <a:off x="3871200" y="1555325"/>
            <a:ext cx="3549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FREQUENT IMPUTATION</a:t>
            </a:r>
            <a:endParaRPr sz="2100" b="1"/>
          </a:p>
        </p:txBody>
      </p:sp>
      <p:pic>
        <p:nvPicPr>
          <p:cNvPr id="373" name="Google Shape;373;g15dd5d25e0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5" y="2573625"/>
            <a:ext cx="3705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5dd5d25e00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075" y="2573625"/>
            <a:ext cx="3705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5dd5d25e00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6175" y="2573625"/>
            <a:ext cx="37052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2bb492c1a_0_0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00" cy="11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52bb492c1a_0_0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4700" cy="331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g152bb492c1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9225"/>
            <a:ext cx="11696900" cy="55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52bb492c1a_0_0"/>
          <p:cNvSpPr txBox="1">
            <a:spLocks noGrp="1"/>
          </p:cNvSpPr>
          <p:nvPr>
            <p:ph type="title"/>
          </p:nvPr>
        </p:nvSpPr>
        <p:spPr>
          <a:xfrm>
            <a:off x="1470301" y="-9282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                 DATE PROCESSING</a:t>
            </a:r>
            <a:endParaRPr/>
          </a:p>
        </p:txBody>
      </p:sp>
      <p:pic>
        <p:nvPicPr>
          <p:cNvPr id="168" name="Google Shape;168;g152bb492c1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1600" y="5082575"/>
            <a:ext cx="2281600" cy="10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dd5d25e00_0_31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381" name="Google Shape;381;g15dd5d25e00_0_31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15dd5d25e00_0_31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Categories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3" name="Google Shape;383;g15dd5d25e00_0_31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4" name="Google Shape;384;g15dd5d25e00_0_31"/>
          <p:cNvSpPr/>
          <p:nvPr/>
        </p:nvSpPr>
        <p:spPr>
          <a:xfrm>
            <a:off x="3515100" y="150622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385" name="Google Shape;385;g15dd5d25e00_0_31"/>
          <p:cNvSpPr txBox="1"/>
          <p:nvPr/>
        </p:nvSpPr>
        <p:spPr>
          <a:xfrm>
            <a:off x="3871200" y="1555325"/>
            <a:ext cx="3549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FREQUENT IMPUTATION</a:t>
            </a:r>
            <a:endParaRPr sz="2100" b="1"/>
          </a:p>
        </p:txBody>
      </p:sp>
      <p:pic>
        <p:nvPicPr>
          <p:cNvPr id="386" name="Google Shape;386;g15dd5d25e00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5" y="2444500"/>
            <a:ext cx="3705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5dd5d25e00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075" y="2444500"/>
            <a:ext cx="3705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5dd5d25e00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9738" y="2444500"/>
            <a:ext cx="37052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dd5d25e00_0_46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394" name="Google Shape;394;g15dd5d25e00_0_46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15dd5d25e00_0_46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Categories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6" name="Google Shape;396;g15dd5d25e00_0_46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7" name="Google Shape;397;g15dd5d25e00_0_46"/>
          <p:cNvSpPr/>
          <p:nvPr/>
        </p:nvSpPr>
        <p:spPr>
          <a:xfrm>
            <a:off x="3515100" y="150622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398" name="Google Shape;398;g15dd5d25e00_0_46"/>
          <p:cNvSpPr txBox="1"/>
          <p:nvPr/>
        </p:nvSpPr>
        <p:spPr>
          <a:xfrm>
            <a:off x="3871200" y="1555325"/>
            <a:ext cx="3549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FREQUENT IMPUTATION</a:t>
            </a:r>
            <a:endParaRPr sz="2100" b="1"/>
          </a:p>
        </p:txBody>
      </p:sp>
      <p:pic>
        <p:nvPicPr>
          <p:cNvPr id="399" name="Google Shape;399;g15dd5d25e00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800" y="2544900"/>
            <a:ext cx="3705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5dd5d25e00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125" y="2544900"/>
            <a:ext cx="37052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dd5d25e00_0_60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406" name="Google Shape;406;g15dd5d25e00_0_60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15dd5d25e00_0_60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Categories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8" name="Google Shape;408;g15dd5d25e00_0_60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9" name="Google Shape;409;g15dd5d25e00_0_60"/>
          <p:cNvSpPr/>
          <p:nvPr/>
        </p:nvSpPr>
        <p:spPr>
          <a:xfrm>
            <a:off x="3515100" y="150622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410" name="Google Shape;410;g15dd5d25e00_0_60"/>
          <p:cNvSpPr txBox="1"/>
          <p:nvPr/>
        </p:nvSpPr>
        <p:spPr>
          <a:xfrm>
            <a:off x="3871200" y="1555325"/>
            <a:ext cx="3549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FREQUENT IMPUTATION</a:t>
            </a:r>
            <a:endParaRPr sz="2100" b="1"/>
          </a:p>
        </p:txBody>
      </p:sp>
      <p:pic>
        <p:nvPicPr>
          <p:cNvPr id="411" name="Google Shape;411;g15dd5d25e00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25" y="2315350"/>
            <a:ext cx="3705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5dd5d25e00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600" y="2315350"/>
            <a:ext cx="37052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dd5d25e00_0_73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418" name="Google Shape;418;g15dd5d25e00_0_73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15dd5d25e00_0_73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Categories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0" name="Google Shape;420;g15dd5d25e00_0_73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1" name="Google Shape;421;g15dd5d25e00_0_73"/>
          <p:cNvSpPr/>
          <p:nvPr/>
        </p:nvSpPr>
        <p:spPr>
          <a:xfrm>
            <a:off x="3515100" y="150622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422" name="Google Shape;422;g15dd5d25e00_0_73"/>
          <p:cNvSpPr txBox="1"/>
          <p:nvPr/>
        </p:nvSpPr>
        <p:spPr>
          <a:xfrm>
            <a:off x="3871200" y="1555325"/>
            <a:ext cx="3549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FREQUENT IMPUTATION</a:t>
            </a:r>
            <a:endParaRPr sz="2100" b="1"/>
          </a:p>
        </p:txBody>
      </p:sp>
      <p:pic>
        <p:nvPicPr>
          <p:cNvPr id="423" name="Google Shape;423;g15dd5d25e00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825" y="2889250"/>
            <a:ext cx="3705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5dd5d25e00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1700" y="2889250"/>
            <a:ext cx="3705225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5dd5d25e00_0_73"/>
          <p:cNvSpPr txBox="1"/>
          <p:nvPr/>
        </p:nvSpPr>
        <p:spPr>
          <a:xfrm>
            <a:off x="1965575" y="2467725"/>
            <a:ext cx="26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imputation</a:t>
            </a:r>
            <a:endParaRPr/>
          </a:p>
        </p:txBody>
      </p:sp>
      <p:sp>
        <p:nvSpPr>
          <p:cNvPr id="426" name="Google Shape;426;g15dd5d25e00_0_73"/>
          <p:cNvSpPr txBox="1"/>
          <p:nvPr/>
        </p:nvSpPr>
        <p:spPr>
          <a:xfrm>
            <a:off x="6972775" y="2553825"/>
            <a:ext cx="23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imputation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5dd5d25e00_0_88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432" name="Google Shape;432;g15dd5d25e00_0_88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5dd5d25e00_0_88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Categories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4" name="Google Shape;434;g15dd5d25e00_0_88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5" name="Google Shape;435;g15dd5d25e00_0_88"/>
          <p:cNvSpPr/>
          <p:nvPr/>
        </p:nvSpPr>
        <p:spPr>
          <a:xfrm>
            <a:off x="3500750" y="138477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436" name="Google Shape;436;g15dd5d25e00_0_88"/>
          <p:cNvSpPr txBox="1"/>
          <p:nvPr/>
        </p:nvSpPr>
        <p:spPr>
          <a:xfrm>
            <a:off x="3500750" y="1423325"/>
            <a:ext cx="444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RANDOM SAMPLE IMPUTATION</a:t>
            </a:r>
            <a:endParaRPr sz="2100" b="1"/>
          </a:p>
        </p:txBody>
      </p:sp>
      <p:pic>
        <p:nvPicPr>
          <p:cNvPr id="437" name="Google Shape;437;g15dd5d25e00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25" y="2513975"/>
            <a:ext cx="4257675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5dd5d25e00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050" y="2442225"/>
            <a:ext cx="49625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5dd5d25e00_0_88"/>
          <p:cNvSpPr txBox="1"/>
          <p:nvPr/>
        </p:nvSpPr>
        <p:spPr>
          <a:xfrm>
            <a:off x="1827675" y="2180775"/>
            <a:ext cx="19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imputation</a:t>
            </a:r>
            <a:endParaRPr/>
          </a:p>
        </p:txBody>
      </p:sp>
      <p:sp>
        <p:nvSpPr>
          <p:cNvPr id="440" name="Google Shape;440;g15dd5d25e00_0_88"/>
          <p:cNvSpPr txBox="1"/>
          <p:nvPr/>
        </p:nvSpPr>
        <p:spPr>
          <a:xfrm>
            <a:off x="7331613" y="2113775"/>
            <a:ext cx="19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imputation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5dd5d25e00_0_103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446" name="Google Shape;446;g15dd5d25e00_0_103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15dd5d25e00_0_103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Categories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8" name="Google Shape;448;g15dd5d25e00_0_103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9" name="Google Shape;449;g15dd5d25e00_0_103"/>
          <p:cNvSpPr/>
          <p:nvPr/>
        </p:nvSpPr>
        <p:spPr>
          <a:xfrm>
            <a:off x="3500750" y="138477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450" name="Google Shape;450;g15dd5d25e00_0_103"/>
          <p:cNvSpPr txBox="1"/>
          <p:nvPr/>
        </p:nvSpPr>
        <p:spPr>
          <a:xfrm>
            <a:off x="3500750" y="1423325"/>
            <a:ext cx="444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RANDOM SAMPLE IMPUTATION</a:t>
            </a:r>
            <a:endParaRPr sz="2100" b="1"/>
          </a:p>
        </p:txBody>
      </p:sp>
      <p:sp>
        <p:nvSpPr>
          <p:cNvPr id="451" name="Google Shape;451;g15dd5d25e00_0_103"/>
          <p:cNvSpPr txBox="1"/>
          <p:nvPr/>
        </p:nvSpPr>
        <p:spPr>
          <a:xfrm>
            <a:off x="1827675" y="2180775"/>
            <a:ext cx="19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imputation</a:t>
            </a:r>
            <a:endParaRPr/>
          </a:p>
        </p:txBody>
      </p:sp>
      <p:sp>
        <p:nvSpPr>
          <p:cNvPr id="452" name="Google Shape;452;g15dd5d25e00_0_103"/>
          <p:cNvSpPr txBox="1"/>
          <p:nvPr/>
        </p:nvSpPr>
        <p:spPr>
          <a:xfrm>
            <a:off x="7331613" y="2113775"/>
            <a:ext cx="19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imputation</a:t>
            </a:r>
            <a:endParaRPr/>
          </a:p>
        </p:txBody>
      </p:sp>
      <p:pic>
        <p:nvPicPr>
          <p:cNvPr id="453" name="Google Shape;453;g15dd5d25e00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00" y="2580975"/>
            <a:ext cx="3936575" cy="28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15dd5d25e00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850" y="2547513"/>
            <a:ext cx="4726325" cy="29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5dd5d25e00_0_118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460" name="Google Shape;460;g15dd5d25e00_0_118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15dd5d25e00_0_118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Categories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2" name="Google Shape;462;g15dd5d25e00_0_118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3" name="Google Shape;463;g15dd5d25e00_0_118"/>
          <p:cNvSpPr/>
          <p:nvPr/>
        </p:nvSpPr>
        <p:spPr>
          <a:xfrm>
            <a:off x="3500750" y="138477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464" name="Google Shape;464;g15dd5d25e00_0_118"/>
          <p:cNvSpPr txBox="1"/>
          <p:nvPr/>
        </p:nvSpPr>
        <p:spPr>
          <a:xfrm>
            <a:off x="3500750" y="1423325"/>
            <a:ext cx="444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RANDOM SAMPLE IMPUTATION</a:t>
            </a:r>
            <a:endParaRPr sz="2100" b="1"/>
          </a:p>
        </p:txBody>
      </p:sp>
      <p:sp>
        <p:nvSpPr>
          <p:cNvPr id="465" name="Google Shape;465;g15dd5d25e00_0_118"/>
          <p:cNvSpPr txBox="1"/>
          <p:nvPr/>
        </p:nvSpPr>
        <p:spPr>
          <a:xfrm>
            <a:off x="1827675" y="2180775"/>
            <a:ext cx="19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imputation</a:t>
            </a:r>
            <a:endParaRPr/>
          </a:p>
        </p:txBody>
      </p:sp>
      <p:sp>
        <p:nvSpPr>
          <p:cNvPr id="466" name="Google Shape;466;g15dd5d25e00_0_118"/>
          <p:cNvSpPr txBox="1"/>
          <p:nvPr/>
        </p:nvSpPr>
        <p:spPr>
          <a:xfrm>
            <a:off x="7331613" y="2113775"/>
            <a:ext cx="19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imputation</a:t>
            </a:r>
            <a:endParaRPr/>
          </a:p>
        </p:txBody>
      </p:sp>
      <p:pic>
        <p:nvPicPr>
          <p:cNvPr id="467" name="Google Shape;467;g15dd5d25e00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75" y="2690350"/>
            <a:ext cx="3678500" cy="28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5dd5d25e00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025" y="2610188"/>
            <a:ext cx="4596525" cy="299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dd5d25e00_0_133"/>
          <p:cNvSpPr txBox="1">
            <a:spLocks noGrp="1"/>
          </p:cNvSpPr>
          <p:nvPr>
            <p:ph type="title"/>
          </p:nvPr>
        </p:nvSpPr>
        <p:spPr>
          <a:xfrm>
            <a:off x="295701" y="232775"/>
            <a:ext cx="10396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3.Missing Data Imputation</a:t>
            </a:r>
            <a:endParaRPr/>
          </a:p>
        </p:txBody>
      </p:sp>
      <p:sp>
        <p:nvSpPr>
          <p:cNvPr id="474" name="Google Shape;474;g15dd5d25e00_0_133"/>
          <p:cNvSpPr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solidFill>
            <a:srgbClr val="B80B0F"/>
          </a:solidFill>
          <a:ln w="19050" cap="flat" cmpd="sng">
            <a:solidFill>
              <a:srgbClr val="B80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5dd5d25e00_0_133"/>
          <p:cNvSpPr txBox="1"/>
          <p:nvPr/>
        </p:nvSpPr>
        <p:spPr>
          <a:xfrm>
            <a:off x="8188798" y="464968"/>
            <a:ext cx="3167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775" tIns="65000" rIns="113775" bIns="6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Categories</a:t>
            </a:r>
            <a:endParaRPr sz="26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6" name="Google Shape;476;g15dd5d25e00_0_133"/>
          <p:cNvSpPr txBox="1"/>
          <p:nvPr/>
        </p:nvSpPr>
        <p:spPr>
          <a:xfrm>
            <a:off x="9196600" y="1033000"/>
            <a:ext cx="30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7" name="Google Shape;477;g15dd5d25e00_0_133"/>
          <p:cNvSpPr/>
          <p:nvPr/>
        </p:nvSpPr>
        <p:spPr>
          <a:xfrm>
            <a:off x="3500750" y="1384775"/>
            <a:ext cx="4261200" cy="585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478" name="Google Shape;478;g15dd5d25e00_0_133"/>
          <p:cNvSpPr txBox="1"/>
          <p:nvPr/>
        </p:nvSpPr>
        <p:spPr>
          <a:xfrm>
            <a:off x="3500750" y="1423325"/>
            <a:ext cx="444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RANDOM SAMPLE IMPUTATION</a:t>
            </a:r>
            <a:endParaRPr sz="2100" b="1"/>
          </a:p>
        </p:txBody>
      </p:sp>
      <p:sp>
        <p:nvSpPr>
          <p:cNvPr id="479" name="Google Shape;479;g15dd5d25e00_0_133"/>
          <p:cNvSpPr txBox="1"/>
          <p:nvPr/>
        </p:nvSpPr>
        <p:spPr>
          <a:xfrm>
            <a:off x="1827675" y="2180775"/>
            <a:ext cx="19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imputation</a:t>
            </a:r>
            <a:endParaRPr/>
          </a:p>
        </p:txBody>
      </p:sp>
      <p:sp>
        <p:nvSpPr>
          <p:cNvPr id="480" name="Google Shape;480;g15dd5d25e00_0_133"/>
          <p:cNvSpPr txBox="1"/>
          <p:nvPr/>
        </p:nvSpPr>
        <p:spPr>
          <a:xfrm>
            <a:off x="7331613" y="2113775"/>
            <a:ext cx="19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imputation</a:t>
            </a:r>
            <a:endParaRPr/>
          </a:p>
        </p:txBody>
      </p:sp>
      <p:pic>
        <p:nvPicPr>
          <p:cNvPr id="481" name="Google Shape;481;g15dd5d25e00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75" y="2648500"/>
            <a:ext cx="3907875" cy="28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5dd5d25e00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425" y="2657975"/>
            <a:ext cx="4433614" cy="28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2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dirty="0"/>
              <a:t>                4. DISCRETISATION</a:t>
            </a: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08" y="2007184"/>
            <a:ext cx="10895223" cy="21482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                          5. ENCODING</a:t>
            </a:r>
            <a:endParaRPr/>
          </a:p>
        </p:txBody>
      </p:sp>
      <p:pic>
        <p:nvPicPr>
          <p:cNvPr id="501" name="Google Shape;50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338" y="2013324"/>
            <a:ext cx="9443775" cy="28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                 PROJECT COMPOSITION</a:t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0" y="167044"/>
            <a:ext cx="17634" cy="1231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mpact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38" y="1590125"/>
            <a:ext cx="10744199" cy="40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593b6d2d5c_0_0"/>
          <p:cNvSpPr txBox="1">
            <a:spLocks noGrp="1"/>
          </p:cNvSpPr>
          <p:nvPr>
            <p:ph type="title"/>
          </p:nvPr>
        </p:nvSpPr>
        <p:spPr>
          <a:xfrm>
            <a:off x="788151" y="603900"/>
            <a:ext cx="10396800" cy="11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FEATURE SELECTION</a:t>
            </a:r>
            <a:endParaRPr dirty="0"/>
          </a:p>
        </p:txBody>
      </p:sp>
      <p:sp>
        <p:nvSpPr>
          <p:cNvPr id="507" name="Google Shape;507;g1593b6d2d5c_0_0"/>
          <p:cNvSpPr txBox="1"/>
          <p:nvPr/>
        </p:nvSpPr>
        <p:spPr>
          <a:xfrm>
            <a:off x="1320800" y="1606050"/>
            <a:ext cx="7691119" cy="383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B80E0F"/>
                </a:solidFill>
              </a:rPr>
              <a:t>•</a:t>
            </a:r>
            <a:r>
              <a:rPr lang="en-US" sz="2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Constant : </a:t>
            </a:r>
            <a:endParaRPr sz="2000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DROP CONSTANT FEATURES</a:t>
            </a:r>
            <a:endParaRPr sz="2000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B80E0F"/>
                </a:solidFill>
              </a:rPr>
              <a:t>•</a:t>
            </a:r>
            <a:r>
              <a:rPr lang="en-US" sz="2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Duplicated: </a:t>
            </a:r>
            <a:endParaRPr sz="2000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DROP DUPLICATED FEATURES</a:t>
            </a:r>
            <a:endParaRPr sz="2000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B80E0F"/>
                </a:solidFill>
              </a:rPr>
              <a:t>•</a:t>
            </a:r>
            <a:r>
              <a:rPr lang="en-US" sz="2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Correlated:</a:t>
            </a:r>
            <a:endParaRPr sz="2000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SMART CORRELATED SELECTION</a:t>
            </a:r>
            <a:endParaRPr sz="2000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4"/>
          <p:cNvSpPr txBox="1">
            <a:spLocks noGrp="1"/>
          </p:cNvSpPr>
          <p:nvPr>
            <p:ph type="title"/>
          </p:nvPr>
        </p:nvSpPr>
        <p:spPr>
          <a:xfrm>
            <a:off x="685801" y="685801"/>
            <a:ext cx="10396882" cy="69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en-US"/>
              <a:t>                                  6.PIPELINE</a:t>
            </a:r>
            <a:endParaRPr/>
          </a:p>
        </p:txBody>
      </p:sp>
      <p:sp>
        <p:nvSpPr>
          <p:cNvPr id="513" name="Google Shape;513;p14"/>
          <p:cNvSpPr txBox="1">
            <a:spLocks noGrp="1"/>
          </p:cNvSpPr>
          <p:nvPr>
            <p:ph type="body" idx="1"/>
          </p:nvPr>
        </p:nvSpPr>
        <p:spPr>
          <a:xfrm>
            <a:off x="685800" y="1377100"/>
            <a:ext cx="3516000" cy="46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411480" algn="l" rtl="0">
              <a:spcBef>
                <a:spcPts val="1000"/>
              </a:spcBef>
              <a:spcAft>
                <a:spcPts val="0"/>
              </a:spcAft>
              <a:buSzPts val="2880"/>
              <a:buChar char="•"/>
            </a:pPr>
            <a:r>
              <a:rPr lang="en-US" sz="2400" dirty="0">
                <a:solidFill>
                  <a:schemeClr val="lt1"/>
                </a:solidFill>
                <a:highlight>
                  <a:srgbClr val="FF0000"/>
                </a:highlight>
              </a:rPr>
              <a:t>Pipeline: 	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Imputer_num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,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Imputer_cat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Rare_label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Discretiser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Encoder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Scaler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Constant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Duplicated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Correlated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1828800" lvl="3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Algorithm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2743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95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350" dirty="0"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 dirty="0">
              <a:highlight>
                <a:srgbClr val="FF0000"/>
              </a:highlight>
            </a:endParaRPr>
          </a:p>
        </p:txBody>
      </p:sp>
      <p:sp>
        <p:nvSpPr>
          <p:cNvPr id="514" name="Google Shape;514;p14"/>
          <p:cNvSpPr txBox="1">
            <a:spLocks noGrp="1"/>
          </p:cNvSpPr>
          <p:nvPr>
            <p:ph type="body" idx="1"/>
          </p:nvPr>
        </p:nvSpPr>
        <p:spPr>
          <a:xfrm>
            <a:off x="6338525" y="1377100"/>
            <a:ext cx="4163100" cy="3481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lvl="0" indent="-411480" algn="l" rtl="0">
              <a:spcBef>
                <a:spcPts val="1000"/>
              </a:spcBef>
              <a:spcAft>
                <a:spcPts val="0"/>
              </a:spcAft>
              <a:buSzPts val="2880"/>
              <a:buChar char="•"/>
            </a:pPr>
            <a:r>
              <a:rPr lang="en-US" sz="2400" dirty="0">
                <a:solidFill>
                  <a:schemeClr val="lt1"/>
                </a:solidFill>
                <a:highlight>
                  <a:srgbClr val="FF0000"/>
                </a:highlight>
              </a:rPr>
              <a:t>Grid Search: 	</a:t>
            </a:r>
            <a:endParaRPr sz="2400" dirty="0">
              <a:solidFill>
                <a:schemeClr val="lt1"/>
              </a:solidFill>
              <a:highlight>
                <a:srgbClr val="FF0000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Imputer_num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,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Imputer_cat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Discretiser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Encoder  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Algorithm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2743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95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350" dirty="0"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 dirty="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a5ac49855_1_0"/>
          <p:cNvSpPr txBox="1">
            <a:spLocks noGrp="1"/>
          </p:cNvSpPr>
          <p:nvPr>
            <p:ph type="body" idx="1"/>
          </p:nvPr>
        </p:nvSpPr>
        <p:spPr>
          <a:xfrm>
            <a:off x="-255180" y="3769236"/>
            <a:ext cx="2371060" cy="352194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>
              <a:buNone/>
            </a:pPr>
            <a:endParaRPr sz="195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11480" algn="ctr" rtl="0">
              <a:spcBef>
                <a:spcPts val="1000"/>
              </a:spcBef>
              <a:spcAft>
                <a:spcPts val="0"/>
              </a:spcAft>
              <a:buSzPts val="2880"/>
              <a:buFont typeface="Arial"/>
              <a:buChar char="•"/>
            </a:pPr>
            <a:r>
              <a:rPr lang="en-US" sz="2450" dirty="0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SVR</a:t>
            </a:r>
            <a:r>
              <a:rPr lang="en-US" sz="2450" dirty="0" smtClean="0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50" dirty="0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					</a:t>
            </a:r>
            <a:endParaRPr sz="2450" dirty="0">
              <a:solidFill>
                <a:schemeClr val="lt1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743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95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350" dirty="0"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 dirty="0">
              <a:highlight>
                <a:srgbClr val="FF0000"/>
              </a:highlight>
            </a:endParaRPr>
          </a:p>
        </p:txBody>
      </p:sp>
      <p:sp>
        <p:nvSpPr>
          <p:cNvPr id="520" name="Google Shape;520;g15a5ac49855_1_0"/>
          <p:cNvSpPr txBox="1">
            <a:spLocks noGrp="1"/>
          </p:cNvSpPr>
          <p:nvPr>
            <p:ph type="title"/>
          </p:nvPr>
        </p:nvSpPr>
        <p:spPr>
          <a:xfrm>
            <a:off x="684751" y="147925"/>
            <a:ext cx="10396800" cy="11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 Results</a:t>
            </a:r>
            <a:endParaRPr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04623" y="1299925"/>
            <a:ext cx="64361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Svr</a:t>
            </a:r>
            <a:r>
              <a:rPr lang="en-US" sz="2400" b="1" dirty="0" smtClean="0"/>
              <a:t> grid search best </a:t>
            </a:r>
            <a:r>
              <a:rPr lang="en-US" sz="2400" b="1" dirty="0" err="1" smtClean="0"/>
              <a:t>params</a:t>
            </a:r>
            <a:r>
              <a:rPr lang="en-US" sz="2400" b="1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930350" y="1853923"/>
            <a:ext cx="6794205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 dirty="0">
                <a:cs typeface="Courier New" panose="02070309020205020404" pitchFamily="49" charset="0"/>
              </a:rPr>
              <a:t>'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SVR__gamma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': 'scale',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'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SVR__kernel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': 'poly',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'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discretiser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__bins': 12, 'encoder__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encoding_method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': 'ordered', 'imputer_cat__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imputation_method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': 'missing', 'imputer_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num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__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imputation_method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': 'median'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658678" y="4518837"/>
            <a:ext cx="72514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SVR T</a:t>
            </a:r>
            <a:r>
              <a:rPr lang="en-US" sz="2400" b="1" dirty="0" smtClean="0"/>
              <a:t>rain set: 97 %</a:t>
            </a:r>
            <a:endParaRPr lang="en-US" sz="2400" b="1" dirty="0"/>
          </a:p>
          <a:p>
            <a:r>
              <a:rPr lang="en-US" sz="2400" b="1" dirty="0" smtClean="0"/>
              <a:t>SVR Test set: 86 %</a:t>
            </a:r>
            <a:endParaRPr lang="en-US" sz="24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endParaRPr/>
          </a:p>
        </p:txBody>
      </p:sp>
      <p:sp>
        <p:nvSpPr>
          <p:cNvPr id="531" name="Google Shape;531;p15"/>
          <p:cNvSpPr txBox="1">
            <a:spLocks noGrp="1"/>
          </p:cNvSpPr>
          <p:nvPr>
            <p:ph type="body" idx="1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5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532" name="Google Shape;53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591"/>
            <a:ext cx="11727528" cy="599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5"/>
          <p:cNvSpPr txBox="1"/>
          <p:nvPr/>
        </p:nvSpPr>
        <p:spPr>
          <a:xfrm>
            <a:off x="2845302" y="621345"/>
            <a:ext cx="60757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 THANK YOU !!!! </a:t>
            </a:r>
            <a:endParaRPr sz="6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534" name="Google Shape;534;p15"/>
          <p:cNvSpPr txBox="1"/>
          <p:nvPr/>
        </p:nvSpPr>
        <p:spPr>
          <a:xfrm>
            <a:off x="2011679" y="1371152"/>
            <a:ext cx="9292907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sz="5400" b="0" u="none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         </a:t>
            </a:r>
            <a:r>
              <a:rPr lang="en-US" sz="4000" b="0" u="none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СПАСИБО ЗА ПРОСМОТР  !!!</a:t>
            </a:r>
            <a:endParaRPr sz="4000" b="0" u="none" cap="none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35" name="Google Shape;53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7478" y="3546913"/>
            <a:ext cx="2114117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705" y="3540319"/>
            <a:ext cx="2005427" cy="245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5153" y="3540319"/>
            <a:ext cx="1803800" cy="244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93493" y="3546913"/>
            <a:ext cx="1988819" cy="244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81be9db1a_0_15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00" cy="11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B80E0F"/>
                </a:solidFill>
              </a:rPr>
              <a:t>   </a:t>
            </a:r>
            <a:endParaRPr/>
          </a:p>
        </p:txBody>
      </p:sp>
      <p:pic>
        <p:nvPicPr>
          <p:cNvPr id="181" name="Google Shape;181;g1481be9db1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7512" y="0"/>
            <a:ext cx="12383426" cy="55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3a8a4fb1c_0_0"/>
          <p:cNvSpPr txBox="1">
            <a:spLocks noGrp="1"/>
          </p:cNvSpPr>
          <p:nvPr>
            <p:ph type="title"/>
          </p:nvPr>
        </p:nvSpPr>
        <p:spPr>
          <a:xfrm>
            <a:off x="2558950" y="364563"/>
            <a:ext cx="74517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sz="4900">
                <a:solidFill>
                  <a:srgbClr val="B80E0F"/>
                </a:solidFill>
              </a:rPr>
              <a:t>MIRO FOR STRATEGY PROJECT</a:t>
            </a:r>
            <a:endParaRPr/>
          </a:p>
        </p:txBody>
      </p:sp>
      <p:pic>
        <p:nvPicPr>
          <p:cNvPr id="187" name="Google Shape;187;g153a8a4fb1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00" y="59175"/>
            <a:ext cx="2318750" cy="17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53a8a4fb1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963" y="1985750"/>
            <a:ext cx="10679675" cy="343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53a8a4fb1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00" y="0"/>
            <a:ext cx="10922748" cy="553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fe4e9ec2d5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0" y="102350"/>
            <a:ext cx="11392627" cy="544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"/>
          <p:cNvSpPr txBox="1"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               2. DATA ANALYSIS VARIABLE</a:t>
            </a:r>
            <a:endParaRPr/>
          </a:p>
        </p:txBody>
      </p:sp>
      <p:pic>
        <p:nvPicPr>
          <p:cNvPr id="204" name="Google Shape;20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6738" y="2246550"/>
            <a:ext cx="13245475" cy="32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750" y="1569900"/>
            <a:ext cx="6507074" cy="8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rgbClr val="000000"/>
      </a:dk1>
      <a:lt1>
        <a:srgbClr val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298</Words>
  <Application>Microsoft Office PowerPoint</Application>
  <PresentationFormat>Широкоэкранный</PresentationFormat>
  <Paragraphs>120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9" baseType="lpstr">
      <vt:lpstr>Algerian</vt:lpstr>
      <vt:lpstr>Arial</vt:lpstr>
      <vt:lpstr>Courier New</vt:lpstr>
      <vt:lpstr>Impact</vt:lpstr>
      <vt:lpstr>Times New Roman</vt:lpstr>
      <vt:lpstr>Главное мероприятие</vt:lpstr>
      <vt:lpstr>Презентация PowerPoint</vt:lpstr>
      <vt:lpstr>Презентация PowerPoint</vt:lpstr>
      <vt:lpstr>Презентация PowerPoint</vt:lpstr>
      <vt:lpstr>                 PROJECT COMPOSITION</vt:lpstr>
      <vt:lpstr>   </vt:lpstr>
      <vt:lpstr>MIRO FOR STRATEGY PROJECT</vt:lpstr>
      <vt:lpstr>Презентация PowerPoint</vt:lpstr>
      <vt:lpstr>Презентация PowerPoint</vt:lpstr>
      <vt:lpstr>               2. DATA ANALYSIS VARIABLE</vt:lpstr>
      <vt:lpstr>                        TYPES OF VARIABLES</vt:lpstr>
      <vt:lpstr>                       MISSING DATA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  3.MISSING DATA IMPUTATION</vt:lpstr>
      <vt:lpstr>3. Missing Data Imputation</vt:lpstr>
      <vt:lpstr>3. Missing Data Imputation</vt:lpstr>
      <vt:lpstr>   3.Missing Data Imputation</vt:lpstr>
      <vt:lpstr>3.Missing Data Imputation</vt:lpstr>
      <vt:lpstr>3.Missing Data Imputation</vt:lpstr>
      <vt:lpstr>3.Missing Data Imputation</vt:lpstr>
      <vt:lpstr>3.Missing Data Imputation</vt:lpstr>
      <vt:lpstr>3.Missing Data Imputation</vt:lpstr>
      <vt:lpstr>3.Missing Data Imputation</vt:lpstr>
      <vt:lpstr>3.Missing Data Imputation</vt:lpstr>
      <vt:lpstr>3.Missing Data Imputation</vt:lpstr>
      <vt:lpstr>3.Missing Data Imputation</vt:lpstr>
      <vt:lpstr>3.Missing Data Imputation</vt:lpstr>
      <vt:lpstr>3.Missing Data Imputation</vt:lpstr>
      <vt:lpstr>3.Missing Data Imputation</vt:lpstr>
      <vt:lpstr>3.Missing Data Imputation</vt:lpstr>
      <vt:lpstr>3.Missing Data Imputation</vt:lpstr>
      <vt:lpstr>3.Missing Data Imputation</vt:lpstr>
      <vt:lpstr>                4. DISCRETISATION</vt:lpstr>
      <vt:lpstr>                          5. ENCODING</vt:lpstr>
      <vt:lpstr>      FEATURE SELECTION</vt:lpstr>
      <vt:lpstr>                                  6.PIPELINE</vt:lpstr>
      <vt:lpstr>Modeling Results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3</cp:revision>
  <dcterms:created xsi:type="dcterms:W3CDTF">2022-08-05T05:46:55Z</dcterms:created>
  <dcterms:modified xsi:type="dcterms:W3CDTF">2023-02-16T10:56:05Z</dcterms:modified>
</cp:coreProperties>
</file>